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65" r:id="rId5"/>
    <p:sldId id="956" r:id="rId6"/>
    <p:sldId id="961" r:id="rId7"/>
    <p:sldId id="962" r:id="rId8"/>
    <p:sldId id="966" r:id="rId9"/>
    <p:sldId id="985" r:id="rId10"/>
    <p:sldId id="974" r:id="rId11"/>
    <p:sldId id="976" r:id="rId12"/>
    <p:sldId id="978" r:id="rId13"/>
    <p:sldId id="977" r:id="rId14"/>
    <p:sldId id="979" r:id="rId15"/>
    <p:sldId id="989" r:id="rId16"/>
    <p:sldId id="986" r:id="rId17"/>
    <p:sldId id="987" r:id="rId18"/>
    <p:sldId id="988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FF0000"/>
    <a:srgbClr val="808080"/>
    <a:srgbClr val="0000FF"/>
    <a:srgbClr val="EAEAEA"/>
    <a:srgbClr val="FF3B3B"/>
    <a:srgbClr val="FFC000"/>
    <a:srgbClr val="5F5F5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8" autoAdjust="0"/>
    <p:restoredTop sz="96327" autoAdjust="0"/>
  </p:normalViewPr>
  <p:slideViewPr>
    <p:cSldViewPr snapToGrid="0" snapToObjects="1">
      <p:cViewPr varScale="1">
        <p:scale>
          <a:sx n="119" d="100"/>
          <a:sy n="119" d="100"/>
        </p:scale>
        <p:origin x="1344" y="184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30-01-2025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30-01-2025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83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3808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41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250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576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1524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445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3464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497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762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420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– </a:t>
            </a:r>
            <a:r>
              <a:rPr lang="en-US" sz="1300" baseline="0" dirty="0" err="1">
                <a:solidFill>
                  <a:srgbClr val="5F5F5F"/>
                </a:solidFill>
                <a:effectLst/>
              </a:rPr>
              <a:t>Plasmasheet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Convection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GEM 2024 |</a:t>
            </a:r>
            <a:r>
              <a:rPr lang="en-US" sz="1300" baseline="0" dirty="0">
                <a:solidFill>
                  <a:srgbClr val="5F5F5F"/>
                </a:solidFill>
              </a:rPr>
              <a:t> 27 Jun 24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30/01/2025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avvasraptis.github.io/" TargetMode="External"/><Relationship Id="rId4" Type="http://schemas.openxmlformats.org/officeDocument/2006/relationships/hyperlink" Target="mailto:savvas.raptis@jhuapl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gs.jhuapl.edu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42B9-2C4A-434B-810C-97BD7591E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31143"/>
            <a:ext cx="10734261" cy="16502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Plasma Sheet Magnetic Flux Transport During Geomagnetic Storms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DD875-1502-9F4F-B75E-289A7CE31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4210050"/>
            <a:ext cx="8372856" cy="13335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Savvas Raptis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Slava Merkin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Shin Ohtani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Matina Gkioulidou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Leonardo  Regoli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</a:p>
          <a:p>
            <a:endParaRPr lang="en-US" baseline="30000" dirty="0">
              <a:solidFill>
                <a:srgbClr val="000000"/>
              </a:solidFill>
            </a:endParaRPr>
          </a:p>
          <a:p>
            <a:r>
              <a:rPr lang="en-US" baseline="30000" dirty="0">
                <a:solidFill>
                  <a:srgbClr val="000000"/>
                </a:solidFill>
              </a:rPr>
              <a:t>1 </a:t>
            </a:r>
            <a:r>
              <a:rPr lang="en-US" dirty="0">
                <a:solidFill>
                  <a:srgbClr val="000000"/>
                </a:solidFill>
              </a:rPr>
              <a:t>APL/JHU, Laurel, MD,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6795-6BE1-F346-81AB-7DB4A7780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105" y="6172200"/>
            <a:ext cx="4090349" cy="677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CA71CF-1C64-249F-6546-045575077414}"/>
              </a:ext>
            </a:extLst>
          </p:cNvPr>
          <p:cNvSpPr/>
          <p:nvPr/>
        </p:nvSpPr>
        <p:spPr>
          <a:xfrm>
            <a:off x="685800" y="555009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DF6A3-D175-9224-DF72-D7267B7D9BAB}"/>
              </a:ext>
            </a:extLst>
          </p:cNvPr>
          <p:cNvSpPr txBox="1"/>
          <p:nvPr/>
        </p:nvSpPr>
        <p:spPr>
          <a:xfrm>
            <a:off x="0" y="6326897"/>
            <a:ext cx="2492990" cy="52322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savvas.raptis@jhuapl.edu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5"/>
              </a:rPr>
              <a:t>https://savvasraptis.github.io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27A2-D5E9-909C-F32D-1E378D581FE7}"/>
              </a:ext>
            </a:extLst>
          </p:cNvPr>
          <p:cNvSpPr txBox="1"/>
          <p:nvPr/>
        </p:nvSpPr>
        <p:spPr>
          <a:xfrm>
            <a:off x="0" y="5803677"/>
            <a:ext cx="35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Supported by NASA DRIVE Science Center for </a:t>
            </a:r>
            <a:r>
              <a:rPr lang="en-US" sz="1400" b="0" i="0" u="none" strike="noStrike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Geospace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Storms (CGS) - 80NSSC22M0163</a:t>
            </a:r>
            <a:endParaRPr lang="en-US" sz="1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9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E1C24-76E7-192D-3F6D-8E6F90B18F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8716" y="789088"/>
            <a:ext cx="9515947" cy="55635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Future work:</a:t>
            </a:r>
            <a:br>
              <a:rPr lang="en-US" dirty="0"/>
            </a:br>
            <a:r>
              <a:rPr lang="en-US" dirty="0"/>
              <a:t>Connecting storms to SC coverage &amp; to transients</a:t>
            </a:r>
            <a:endParaRPr lang="sv-S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5E49F-8C8A-6079-2208-DBC8595BF90E}"/>
              </a:ext>
            </a:extLst>
          </p:cNvPr>
          <p:cNvSpPr txBox="1"/>
          <p:nvPr/>
        </p:nvSpPr>
        <p:spPr>
          <a:xfrm>
            <a:off x="0" y="2385537"/>
            <a:ext cx="19207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Red = MMS coverage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Green = IP shocks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Yellow = BBFs</a:t>
            </a:r>
          </a:p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35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Dusk – Dawn Asymmetry Velocity</a:t>
            </a:r>
            <a:endParaRPr lang="sv-S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EFE57B-1921-DD95-22B2-A76AF90E48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723" y="4631435"/>
            <a:ext cx="5928742" cy="19202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342BF0-D58F-5BCA-9FBE-79CD0BA691B3}"/>
              </a:ext>
            </a:extLst>
          </p:cNvPr>
          <p:cNvSpPr txBox="1"/>
          <p:nvPr/>
        </p:nvSpPr>
        <p:spPr>
          <a:xfrm>
            <a:off x="402535" y="54068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Main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1621D3E-8556-7EB4-B2E4-A63C133A8F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723" y="2741990"/>
            <a:ext cx="5928742" cy="19202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B6A6301-82E0-4A12-9096-DD13CFECF3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723" y="821750"/>
            <a:ext cx="5928742" cy="19202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28FEF53-692D-9FB5-8D8D-170A11CD61E2}"/>
              </a:ext>
            </a:extLst>
          </p:cNvPr>
          <p:cNvSpPr txBox="1"/>
          <p:nvPr/>
        </p:nvSpPr>
        <p:spPr>
          <a:xfrm>
            <a:off x="165290" y="34290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Recovery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CB7116-0405-5572-BA17-C0DE38BBEC7C}"/>
              </a:ext>
            </a:extLst>
          </p:cNvPr>
          <p:cNvSpPr txBox="1"/>
          <p:nvPr/>
        </p:nvSpPr>
        <p:spPr>
          <a:xfrm>
            <a:off x="376887" y="1424712"/>
            <a:ext cx="73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Quiet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FCFCA6F-B49E-DEB4-DD4C-6E5513E07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69" y="762000"/>
            <a:ext cx="3855308" cy="5486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A45E90F-26A5-B7B4-9E4E-D1D17F1A5642}"/>
              </a:ext>
            </a:extLst>
          </p:cNvPr>
          <p:cNvSpPr txBox="1"/>
          <p:nvPr/>
        </p:nvSpPr>
        <p:spPr>
          <a:xfrm>
            <a:off x="7418874" y="457534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Dawn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DA8F52-F527-CF4D-206E-22FB61A963BC}"/>
              </a:ext>
            </a:extLst>
          </p:cNvPr>
          <p:cNvSpPr txBox="1"/>
          <p:nvPr/>
        </p:nvSpPr>
        <p:spPr>
          <a:xfrm>
            <a:off x="7487786" y="211809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Dusk</a:t>
            </a:r>
          </a:p>
        </p:txBody>
      </p:sp>
    </p:spTree>
    <p:extLst>
      <p:ext uri="{BB962C8B-B14F-4D97-AF65-F5344CB8AC3E}">
        <p14:creationId xmlns:p14="http://schemas.microsoft.com/office/powerpoint/2010/main" val="60187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 we use </a:t>
            </a:r>
            <a:r>
              <a:rPr lang="en-US" dirty="0" err="1"/>
              <a:t>VxBy</a:t>
            </a:r>
            <a:r>
              <a:rPr lang="en-US" dirty="0"/>
              <a:t> as a proxy of Ey?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CFB75-BF06-5132-2747-FE6240A11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516" y="789089"/>
            <a:ext cx="7448967" cy="58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distribution - Ey</a:t>
            </a:r>
            <a:endParaRPr lang="sv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542E66-8912-B026-4973-EB2787C56B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2" y="951612"/>
            <a:ext cx="12110115" cy="49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1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distribution - </a:t>
            </a:r>
            <a:r>
              <a:rPr lang="en-US" dirty="0" err="1">
                <a:solidFill>
                  <a:srgbClr val="000000"/>
                </a:solidFill>
              </a:rPr>
              <a:t>V⊥x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F4854-AD1E-0CC4-DAC8-28DA7C167E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1" y="951612"/>
            <a:ext cx="12110115" cy="49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5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distribution - </a:t>
            </a:r>
            <a:r>
              <a:rPr lang="en-US" dirty="0" err="1"/>
              <a:t>Bz</a:t>
            </a:r>
            <a:endParaRPr lang="sv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384E7-017D-49AA-027D-AA877B5D55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0" y="951612"/>
            <a:ext cx="12110115" cy="49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9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tails are in the caption following the image">
            <a:extLst>
              <a:ext uri="{FF2B5EF4-FFF2-40B4-BE49-F238E27FC236}">
                <a16:creationId xmlns:a16="http://schemas.microsoft.com/office/drawing/2014/main" id="{9EB48CD6-3E54-FFD2-560E-C3888F44F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00"/>
          <a:stretch/>
        </p:blipFill>
        <p:spPr bwMode="auto">
          <a:xfrm>
            <a:off x="0" y="4782204"/>
            <a:ext cx="6505786" cy="94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Context - Motivation</a:t>
            </a:r>
            <a:endParaRPr lang="sv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0E909-3C9D-BD97-66F2-8D70D174FE96}"/>
              </a:ext>
            </a:extLst>
          </p:cNvPr>
          <p:cNvSpPr txBox="1"/>
          <p:nvPr/>
        </p:nvSpPr>
        <p:spPr>
          <a:xfrm>
            <a:off x="6715846" y="1305341"/>
            <a:ext cx="547615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One of CGS objectives: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The role of </a:t>
            </a:r>
            <a:r>
              <a:rPr lang="en-US" b="1" dirty="0">
                <a:solidFill>
                  <a:srgbClr val="000000"/>
                </a:solidFill>
              </a:rPr>
              <a:t>mesoscale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plasma sheet </a:t>
            </a:r>
            <a:r>
              <a:rPr lang="en-US" dirty="0">
                <a:solidFill>
                  <a:srgbClr val="000000"/>
                </a:solidFill>
              </a:rPr>
              <a:t>transport in the</a:t>
            </a:r>
            <a:r>
              <a:rPr lang="en-US" b="1" dirty="0">
                <a:solidFill>
                  <a:srgbClr val="000000"/>
                </a:solidFill>
              </a:rPr>
              <a:t> ring current </a:t>
            </a:r>
            <a:r>
              <a:rPr lang="en-US" dirty="0">
                <a:solidFill>
                  <a:srgbClr val="000000"/>
                </a:solidFill>
              </a:rPr>
              <a:t>build-up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To tackle this </a:t>
            </a:r>
            <a:r>
              <a:rPr lang="en-US" b="1" dirty="0">
                <a:solidFill>
                  <a:srgbClr val="000000"/>
                </a:solidFill>
              </a:rPr>
              <a:t>we need</a:t>
            </a:r>
            <a:r>
              <a:rPr lang="en-US" dirty="0">
                <a:solidFill>
                  <a:srgbClr val="000000"/>
                </a:solidFill>
              </a:rPr>
              <a:t> to establish a </a:t>
            </a:r>
            <a:r>
              <a:rPr lang="en-US" b="1" dirty="0">
                <a:solidFill>
                  <a:srgbClr val="000000"/>
                </a:solidFill>
              </a:rPr>
              <a:t>clear understanding</a:t>
            </a:r>
            <a:r>
              <a:rPr lang="en-US" dirty="0">
                <a:solidFill>
                  <a:srgbClr val="000000"/>
                </a:solidFill>
              </a:rPr>
              <a:t> of the overall </a:t>
            </a:r>
            <a:r>
              <a:rPr lang="en-US" b="1" dirty="0" err="1">
                <a:solidFill>
                  <a:srgbClr val="000000"/>
                </a:solidFill>
              </a:rPr>
              <a:t>plasmasheet</a:t>
            </a:r>
            <a:r>
              <a:rPr lang="en-US" b="1" dirty="0">
                <a:solidFill>
                  <a:srgbClr val="000000"/>
                </a:solidFill>
              </a:rPr>
              <a:t> transport during quiet and storm times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000000"/>
                </a:solidFill>
              </a:rPr>
              <a:t>This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Focus on </a:t>
            </a:r>
            <a:r>
              <a:rPr lang="en-US" b="1" dirty="0">
                <a:solidFill>
                  <a:srgbClr val="000000"/>
                </a:solidFill>
              </a:rPr>
              <a:t>magnetic flux transport </a:t>
            </a:r>
            <a:r>
              <a:rPr lang="en-US" dirty="0">
                <a:solidFill>
                  <a:srgbClr val="000000"/>
                </a:solidFill>
              </a:rPr>
              <a:t>during storms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Building towards a holistic multi-spacecraft evaluation including mass and energy transport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8DF7-2917-8678-9C55-C022BA24CAD4}"/>
              </a:ext>
            </a:extLst>
          </p:cNvPr>
          <p:cNvSpPr txBox="1"/>
          <p:nvPr/>
        </p:nvSpPr>
        <p:spPr>
          <a:xfrm>
            <a:off x="-62523" y="6403243"/>
            <a:ext cx="6159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Sciola</a:t>
            </a:r>
            <a:r>
              <a:rPr lang="en-US" sz="11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+ 2023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25E076-7221-1B41-110D-84E85C7DAB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5975" y="46165"/>
            <a:ext cx="3406025" cy="564500"/>
          </a:xfrm>
          <a:prstGeom prst="rect">
            <a:avLst/>
          </a:prstGeom>
        </p:spPr>
      </p:pic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C47351C2-2A5C-3C5F-CC9F-D51D8D243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67" y="1305341"/>
            <a:ext cx="6378956" cy="34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CCC5A-C6CB-BDB0-7A6F-47789E077E8D}"/>
              </a:ext>
            </a:extLst>
          </p:cNvPr>
          <p:cNvSpPr txBox="1"/>
          <p:nvPr/>
        </p:nvSpPr>
        <p:spPr>
          <a:xfrm>
            <a:off x="-62523" y="5772940"/>
            <a:ext cx="6939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</a:rPr>
              <a:t>50% of total energy flux transported into the inner magnetosphere by mesoscale structures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E2EDB-2851-0474-C690-309D5F36A98C}"/>
              </a:ext>
            </a:extLst>
          </p:cNvPr>
          <p:cNvSpPr txBox="1"/>
          <p:nvPr/>
        </p:nvSpPr>
        <p:spPr>
          <a:xfrm>
            <a:off x="10283952" y="6345908"/>
            <a:ext cx="1908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https://cgs.jhuapl.edu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946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A3749-A53C-E0AB-67B0-B3CE39648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399" y="789089"/>
            <a:ext cx="11041200" cy="5520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Storm phases classification</a:t>
            </a:r>
            <a:endParaRPr lang="sv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C1541-6731-64C0-F887-7E1CB09088AB}"/>
              </a:ext>
            </a:extLst>
          </p:cNvPr>
          <p:cNvSpPr txBox="1"/>
          <p:nvPr/>
        </p:nvSpPr>
        <p:spPr>
          <a:xfrm>
            <a:off x="0" y="6412517"/>
            <a:ext cx="298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Verified with methodology of Ohtani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86279-717B-B6C2-70A7-10535ACBA97E}"/>
              </a:ext>
            </a:extLst>
          </p:cNvPr>
          <p:cNvSpPr txBox="1"/>
          <p:nvPr/>
        </p:nvSpPr>
        <p:spPr>
          <a:xfrm>
            <a:off x="4836680" y="81481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2003 Halloween Storm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1A3B1-EE7A-7E70-C8EA-CD38BA823676}"/>
              </a:ext>
            </a:extLst>
          </p:cNvPr>
          <p:cNvSpPr txBox="1"/>
          <p:nvPr/>
        </p:nvSpPr>
        <p:spPr>
          <a:xfrm>
            <a:off x="1991484" y="5301128"/>
            <a:ext cx="2052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Main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026" name="Picture 2" descr="Maps and Logos - SuperMAG">
            <a:extLst>
              <a:ext uri="{FF2B5EF4-FFF2-40B4-BE49-F238E27FC236}">
                <a16:creationId xmlns:a16="http://schemas.microsoft.com/office/drawing/2014/main" id="{4ED7641D-7D45-459A-59CD-E9F57D1C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6520"/>
            <a:ext cx="2981457" cy="8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171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A143A-4BAA-EABA-2E91-78EDC441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522" y="590382"/>
            <a:ext cx="6377805" cy="58984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88376"/>
          </a:xfrm>
        </p:spPr>
        <p:txBody>
          <a:bodyPr/>
          <a:lstStyle/>
          <a:p>
            <a:pPr algn="ctr"/>
            <a:r>
              <a:rPr lang="en-US" dirty="0" err="1"/>
              <a:t>Plasmasheet</a:t>
            </a:r>
            <a:r>
              <a:rPr lang="en-US" dirty="0"/>
              <a:t> Coverage per mission</a:t>
            </a:r>
            <a:endParaRPr lang="sv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37BBA-CE7D-44B2-8C10-F9F2AEAB46E0}"/>
              </a:ext>
            </a:extLst>
          </p:cNvPr>
          <p:cNvSpPr txBox="1"/>
          <p:nvPr/>
        </p:nvSpPr>
        <p:spPr>
          <a:xfrm>
            <a:off x="188773" y="3391155"/>
            <a:ext cx="44430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</a:rPr>
              <a:t>Geotail</a:t>
            </a:r>
            <a:r>
              <a:rPr lang="en-US" dirty="0">
                <a:solidFill>
                  <a:srgbClr val="000000"/>
                </a:solidFill>
              </a:rPr>
              <a:t> &gt; 1 million points ~250 storms</a:t>
            </a:r>
          </a:p>
          <a:p>
            <a:r>
              <a:rPr lang="en-US" b="1" dirty="0">
                <a:solidFill>
                  <a:srgbClr val="000000"/>
                </a:solidFill>
              </a:rPr>
              <a:t>MMS</a:t>
            </a:r>
            <a:r>
              <a:rPr lang="en-US" dirty="0">
                <a:solidFill>
                  <a:srgbClr val="000000"/>
                </a:solidFill>
              </a:rPr>
              <a:t> ~ 250k points ~25 storms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</a:rPr>
              <a:t>MMS</a:t>
            </a:r>
            <a:r>
              <a:rPr lang="en-US" dirty="0">
                <a:solidFill>
                  <a:srgbClr val="000000"/>
                </a:solidFill>
              </a:rPr>
              <a:t> have limited observations during storm times (especially main phase)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Main phase contains data from about 6 storms for </a:t>
            </a:r>
            <a:r>
              <a:rPr lang="en-US" b="1" dirty="0">
                <a:solidFill>
                  <a:srgbClr val="000000"/>
                </a:solidFill>
              </a:rPr>
              <a:t>MMS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Slightly more Dawn data during main phase for </a:t>
            </a:r>
            <a:r>
              <a:rPr lang="en-US" b="1" dirty="0" err="1">
                <a:solidFill>
                  <a:srgbClr val="000000"/>
                </a:solidFill>
              </a:rPr>
              <a:t>Geotail</a:t>
            </a:r>
            <a:endParaRPr lang="en-US" b="1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079FE6-ACCF-602B-EC3B-524FADC2CDE0}"/>
                  </a:ext>
                </a:extLst>
              </p:cNvPr>
              <p:cNvSpPr txBox="1"/>
              <p:nvPr/>
            </p:nvSpPr>
            <p:spPr>
              <a:xfrm>
                <a:off x="188773" y="988378"/>
                <a:ext cx="3651449" cy="1675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b="0" u="sng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Example Criteria to find CSP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GSM</m:t>
                            </m:r>
                            <m:r>
                              <a:rPr lang="en-US" sz="170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,4°</m:t>
                            </m:r>
                          </m:sub>
                        </m:sSub>
                      </m:e>
                    </m:d>
                    <m:r>
                      <a:rPr lang="en-US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endParaRPr lang="en-US" sz="1700" b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70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−5&lt;</m:t>
                    </m:r>
                    <m:sSub>
                      <m:sSubPr>
                        <m:ctrlP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GSM</m:t>
                        </m:r>
                        <m:r>
                          <a:rPr lang="en-US" sz="170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,4°</m:t>
                        </m:r>
                      </m:sub>
                    </m:sSub>
                    <m:r>
                      <a:rPr lang="en-US" sz="170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&lt;−30</m:t>
                    </m:r>
                  </m:oMath>
                </a14:m>
                <a:endParaRPr lang="en-US" sz="1700" b="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7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the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7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mag</m:t>
                            </m:r>
                          </m:sub>
                        </m:sSub>
                      </m:den>
                    </m:f>
                    <m:r>
                      <a:rPr lang="en-US" sz="17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1700" b="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l-GR" sz="17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70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70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17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&gt;2</m:t>
                    </m:r>
                    <m:rad>
                      <m:radPr>
                        <m:degHide m:val="on"/>
                        <m:ctrlPr>
                          <a:rPr lang="el-GR" sz="17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17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sSup>
                          <m:sSupPr>
                            <m:ctrlPr>
                              <a:rPr lang="en-US" sz="17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700" b="0" i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1700" b="0" i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7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7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sSup>
                          <m:sSupPr>
                            <m:ctrlPr>
                              <a:rPr lang="en-US" sz="17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700" b="0" i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1700" b="0" i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7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079FE6-ACCF-602B-EC3B-524FADC2C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3" y="988378"/>
                <a:ext cx="3651449" cy="1675459"/>
              </a:xfrm>
              <a:prstGeom prst="rect">
                <a:avLst/>
              </a:prstGeom>
              <a:blipFill>
                <a:blip r:embed="rId4"/>
                <a:stretch>
                  <a:fillRect l="-692" t="-752" b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6970D52-3995-9D1D-58B7-A27CA7E9B559}"/>
              </a:ext>
            </a:extLst>
          </p:cNvPr>
          <p:cNvSpPr txBox="1"/>
          <p:nvPr/>
        </p:nvSpPr>
        <p:spPr>
          <a:xfrm>
            <a:off x="-2111561" y="2633206"/>
            <a:ext cx="6159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</a:rPr>
              <a:t>See e.g., </a:t>
            </a:r>
            <a:r>
              <a:rPr lang="en-US" sz="1100" dirty="0" err="1">
                <a:solidFill>
                  <a:srgbClr val="000000"/>
                </a:solidFill>
              </a:rPr>
              <a:t>Ohtani</a:t>
            </a:r>
            <a:r>
              <a:rPr lang="en-US" sz="1100" dirty="0">
                <a:solidFill>
                  <a:srgbClr val="000000"/>
                </a:solidFill>
              </a:rPr>
              <a:t>+ 2008, Guild+ 2008, </a:t>
            </a:r>
            <a:r>
              <a:rPr lang="en-US" sz="1100" dirty="0" err="1">
                <a:solidFill>
                  <a:srgbClr val="000000"/>
                </a:solidFill>
              </a:rPr>
              <a:t>Roziers</a:t>
            </a:r>
            <a:r>
              <a:rPr lang="en-US" sz="1100" dirty="0">
                <a:solidFill>
                  <a:srgbClr val="000000"/>
                </a:solidFill>
              </a:rPr>
              <a:t>+ 2009, Vo+ 2023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DDBD11-5BD6-C4C4-22DD-676ABF06EB33}"/>
              </a:ext>
            </a:extLst>
          </p:cNvPr>
          <p:cNvSpPr txBox="1"/>
          <p:nvPr/>
        </p:nvSpPr>
        <p:spPr>
          <a:xfrm>
            <a:off x="4047501" y="6445210"/>
            <a:ext cx="61601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Disclaimer: absolute numbers can be sensitive to criteria</a:t>
            </a:r>
          </a:p>
        </p:txBody>
      </p:sp>
      <p:pic>
        <p:nvPicPr>
          <p:cNvPr id="15" name="Picture 4" descr="Geotail Comprehensive Plasma Instrument Observations">
            <a:extLst>
              <a:ext uri="{FF2B5EF4-FFF2-40B4-BE49-F238E27FC236}">
                <a16:creationId xmlns:a16="http://schemas.microsoft.com/office/drawing/2014/main" id="{67FA1E17-CD7E-81AC-61C4-7EEFB79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30924" y="1559987"/>
            <a:ext cx="627296" cy="90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agnetospheric Multiscale Promotional Materials">
            <a:extLst>
              <a:ext uri="{FF2B5EF4-FFF2-40B4-BE49-F238E27FC236}">
                <a16:creationId xmlns:a16="http://schemas.microsoft.com/office/drawing/2014/main" id="{F7BB9865-637A-5022-F1EF-247F9A82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76749" y="4562368"/>
            <a:ext cx="735645" cy="73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34DF86-A5B1-CD4C-DC23-CEC9DB257456}"/>
              </a:ext>
            </a:extLst>
          </p:cNvPr>
          <p:cNvSpPr txBox="1"/>
          <p:nvPr/>
        </p:nvSpPr>
        <p:spPr>
          <a:xfrm>
            <a:off x="10483421" y="6393535"/>
            <a:ext cx="1792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Raptis+ 2024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98327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17140E-3576-D317-4EE8-019EC42FE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10"/>
          <a:stretch/>
        </p:blipFill>
        <p:spPr>
          <a:xfrm>
            <a:off x="1988141" y="1208341"/>
            <a:ext cx="9409730" cy="48605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Plasma Sheet Convection – </a:t>
            </a:r>
            <a:r>
              <a:rPr lang="en-US" dirty="0" err="1"/>
              <a:t>Geotail</a:t>
            </a:r>
            <a:endParaRPr lang="sv-S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B8A0B9-78F9-6755-0C65-AC522CC66514}"/>
              </a:ext>
            </a:extLst>
          </p:cNvPr>
          <p:cNvCxnSpPr>
            <a:cxnSpLocks/>
          </p:cNvCxnSpPr>
          <p:nvPr/>
        </p:nvCxnSpPr>
        <p:spPr>
          <a:xfrm flipV="1">
            <a:off x="4036995" y="1467420"/>
            <a:ext cx="0" cy="4380360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BB21AC-CA2A-81D5-286B-1A17732E00AD}"/>
              </a:ext>
            </a:extLst>
          </p:cNvPr>
          <p:cNvCxnSpPr/>
          <p:nvPr/>
        </p:nvCxnSpPr>
        <p:spPr>
          <a:xfrm>
            <a:off x="2722175" y="6277470"/>
            <a:ext cx="2637692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073AAB-340E-5EB8-CF86-86487E8FC4BD}"/>
              </a:ext>
            </a:extLst>
          </p:cNvPr>
          <p:cNvSpPr txBox="1"/>
          <p:nvPr/>
        </p:nvSpPr>
        <p:spPr>
          <a:xfrm>
            <a:off x="3453855" y="6277470"/>
            <a:ext cx="1166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Towards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827297-A256-E1B4-ED2C-F93A1C8A7A88}"/>
                  </a:ext>
                </a:extLst>
              </p:cNvPr>
              <p:cNvSpPr txBox="1"/>
              <p:nvPr/>
            </p:nvSpPr>
            <p:spPr>
              <a:xfrm>
                <a:off x="835573" y="1552982"/>
                <a:ext cx="16714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0000"/>
                    </a:solidFill>
                  </a:rPr>
                  <a:t>Storm </a:t>
                </a:r>
                <a:r>
                  <a:rPr lang="en-US" sz="1500" dirty="0" err="1">
                    <a:solidFill>
                      <a:srgbClr val="000000"/>
                    </a:solidFill>
                  </a:rPr>
                  <a:t>Ey</a:t>
                </a:r>
                <a:r>
                  <a:rPr lang="en-US" sz="15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5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827297-A256-E1B4-ED2C-F93A1C8A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3" y="1552982"/>
                <a:ext cx="1671496" cy="323165"/>
              </a:xfrm>
              <a:prstGeom prst="rect">
                <a:avLst/>
              </a:prstGeom>
              <a:blipFill>
                <a:blip r:embed="rId4"/>
                <a:stretch>
                  <a:fillRect l="-1504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6BE602-EBEE-F93B-7165-841709BA404F}"/>
              </a:ext>
            </a:extLst>
          </p:cNvPr>
          <p:cNvCxnSpPr>
            <a:cxnSpLocks/>
          </p:cNvCxnSpPr>
          <p:nvPr/>
        </p:nvCxnSpPr>
        <p:spPr>
          <a:xfrm>
            <a:off x="1826329" y="1876147"/>
            <a:ext cx="1275217" cy="53342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B89262-B1A2-B9E3-B194-59E485E4AD92}"/>
              </a:ext>
            </a:extLst>
          </p:cNvPr>
          <p:cNvSpPr txBox="1"/>
          <p:nvPr/>
        </p:nvSpPr>
        <p:spPr>
          <a:xfrm>
            <a:off x="4156374" y="15234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C95A16-2FC2-D8C5-DDBA-ACE96E6FFDC5}"/>
              </a:ext>
            </a:extLst>
          </p:cNvPr>
          <p:cNvSpPr txBox="1"/>
          <p:nvPr/>
        </p:nvSpPr>
        <p:spPr>
          <a:xfrm>
            <a:off x="2773206" y="15298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B7F779-04BB-9B17-160A-F2CA3B7435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46" t="91535" r="56134"/>
          <a:stretch/>
        </p:blipFill>
        <p:spPr>
          <a:xfrm>
            <a:off x="172032" y="4495628"/>
            <a:ext cx="1583364" cy="9724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7E192B-262A-8AE3-32FB-7BB5C1805F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805" t="91252" r="24379" b="673"/>
          <a:stretch/>
        </p:blipFill>
        <p:spPr>
          <a:xfrm>
            <a:off x="172032" y="3387629"/>
            <a:ext cx="1583363" cy="9219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CB09F10-08EA-56F9-A679-7D487C69AA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027" t="90688" r="40173" b="6827"/>
          <a:stretch/>
        </p:blipFill>
        <p:spPr>
          <a:xfrm>
            <a:off x="6156310" y="6068911"/>
            <a:ext cx="1351649" cy="277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525EB0-B51F-A03F-C39C-EF5D1B33C3E5}"/>
                  </a:ext>
                </a:extLst>
              </p:cNvPr>
              <p:cNvSpPr txBox="1"/>
              <p:nvPr/>
            </p:nvSpPr>
            <p:spPr>
              <a:xfrm>
                <a:off x="9451743" y="1596353"/>
                <a:ext cx="16714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0000"/>
                    </a:solidFill>
                  </a:rPr>
                  <a:t>Storm </a:t>
                </a:r>
                <a:r>
                  <a:rPr lang="en-US" sz="1500" dirty="0" err="1">
                    <a:solidFill>
                      <a:srgbClr val="000000"/>
                    </a:solidFill>
                  </a:rPr>
                  <a:t>Bz</a:t>
                </a:r>
                <a:r>
                  <a:rPr lang="en-US" sz="15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5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525EB0-B51F-A03F-C39C-EF5D1B33C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743" y="1596353"/>
                <a:ext cx="1671496" cy="323165"/>
              </a:xfrm>
              <a:prstGeom prst="rect">
                <a:avLst/>
              </a:prstGeom>
              <a:blipFill>
                <a:blip r:embed="rId8"/>
                <a:stretch>
                  <a:fillRect l="-1504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46FCC3-0470-03E6-C899-CFDD2FF19E4E}"/>
                  </a:ext>
                </a:extLst>
              </p:cNvPr>
              <p:cNvSpPr txBox="1"/>
              <p:nvPr/>
            </p:nvSpPr>
            <p:spPr>
              <a:xfrm>
                <a:off x="6720729" y="1596353"/>
                <a:ext cx="16714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0000"/>
                    </a:solidFill>
                  </a:rPr>
                  <a:t>Main </a:t>
                </a:r>
                <a:r>
                  <a:rPr lang="en-US" sz="1600" dirty="0" err="1">
                    <a:solidFill>
                      <a:srgbClr val="000000"/>
                    </a:solidFill>
                  </a:rPr>
                  <a:t>V⊥x</a:t>
                </a:r>
                <a:r>
                  <a:rPr lang="en-US" sz="15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5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46FCC3-0470-03E6-C899-CFDD2FF19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729" y="1596353"/>
                <a:ext cx="1671496" cy="338554"/>
              </a:xfrm>
              <a:prstGeom prst="rect">
                <a:avLst/>
              </a:prstGeom>
              <a:blipFill>
                <a:blip r:embed="rId9"/>
                <a:stretch>
                  <a:fillRect l="-752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BFFC11E-34E0-B2B4-2E9F-68832F2F5BEC}"/>
              </a:ext>
            </a:extLst>
          </p:cNvPr>
          <p:cNvSpPr txBox="1"/>
          <p:nvPr/>
        </p:nvSpPr>
        <p:spPr>
          <a:xfrm>
            <a:off x="0" y="6444650"/>
            <a:ext cx="1792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Raptis+ 2024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55101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AFA49-2662-4106-00E0-D16A3D084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12" b="9362"/>
          <a:stretch/>
        </p:blipFill>
        <p:spPr>
          <a:xfrm>
            <a:off x="1917725" y="1069237"/>
            <a:ext cx="9828817" cy="50360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Plasma Sheet Convection – MMS</a:t>
            </a:r>
            <a:endParaRPr lang="sv-S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B8A0B9-78F9-6755-0C65-AC522CC66514}"/>
              </a:ext>
            </a:extLst>
          </p:cNvPr>
          <p:cNvCxnSpPr>
            <a:cxnSpLocks/>
          </p:cNvCxnSpPr>
          <p:nvPr/>
        </p:nvCxnSpPr>
        <p:spPr>
          <a:xfrm flipV="1">
            <a:off x="4036995" y="1467420"/>
            <a:ext cx="0" cy="4380360"/>
          </a:xfrm>
          <a:prstGeom prst="line">
            <a:avLst/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BB21AC-CA2A-81D5-286B-1A17732E00AD}"/>
              </a:ext>
            </a:extLst>
          </p:cNvPr>
          <p:cNvCxnSpPr/>
          <p:nvPr/>
        </p:nvCxnSpPr>
        <p:spPr>
          <a:xfrm>
            <a:off x="2722175" y="6277470"/>
            <a:ext cx="2637692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073AAB-340E-5EB8-CF86-86487E8FC4BD}"/>
              </a:ext>
            </a:extLst>
          </p:cNvPr>
          <p:cNvSpPr txBox="1"/>
          <p:nvPr/>
        </p:nvSpPr>
        <p:spPr>
          <a:xfrm>
            <a:off x="3453855" y="6277470"/>
            <a:ext cx="1166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Towards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827297-A256-E1B4-ED2C-F93A1C8A7A88}"/>
                  </a:ext>
                </a:extLst>
              </p:cNvPr>
              <p:cNvSpPr txBox="1"/>
              <p:nvPr/>
            </p:nvSpPr>
            <p:spPr>
              <a:xfrm>
                <a:off x="835573" y="1552982"/>
                <a:ext cx="16714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0000"/>
                    </a:solidFill>
                  </a:rPr>
                  <a:t>Storm </a:t>
                </a:r>
                <a:r>
                  <a:rPr lang="en-US" sz="1500" dirty="0" err="1">
                    <a:solidFill>
                      <a:srgbClr val="000000"/>
                    </a:solidFill>
                  </a:rPr>
                  <a:t>Ey</a:t>
                </a:r>
                <a:r>
                  <a:rPr lang="en-US" sz="15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5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827297-A256-E1B4-ED2C-F93A1C8A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3" y="1552982"/>
                <a:ext cx="1671496" cy="323165"/>
              </a:xfrm>
              <a:prstGeom prst="rect">
                <a:avLst/>
              </a:prstGeom>
              <a:blipFill>
                <a:blip r:embed="rId4"/>
                <a:stretch>
                  <a:fillRect l="-1504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6BE602-EBEE-F93B-7165-841709BA404F}"/>
              </a:ext>
            </a:extLst>
          </p:cNvPr>
          <p:cNvCxnSpPr>
            <a:cxnSpLocks/>
          </p:cNvCxnSpPr>
          <p:nvPr/>
        </p:nvCxnSpPr>
        <p:spPr>
          <a:xfrm>
            <a:off x="1826329" y="1876147"/>
            <a:ext cx="946877" cy="31099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B89262-B1A2-B9E3-B194-59E485E4AD92}"/>
              </a:ext>
            </a:extLst>
          </p:cNvPr>
          <p:cNvSpPr txBox="1"/>
          <p:nvPr/>
        </p:nvSpPr>
        <p:spPr>
          <a:xfrm>
            <a:off x="4156374" y="15234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C95A16-2FC2-D8C5-DDBA-ACE96E6FFDC5}"/>
              </a:ext>
            </a:extLst>
          </p:cNvPr>
          <p:cNvSpPr txBox="1"/>
          <p:nvPr/>
        </p:nvSpPr>
        <p:spPr>
          <a:xfrm>
            <a:off x="2773206" y="15298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B7F779-04BB-9B17-160A-F2CA3B7435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46" t="91535" r="56134"/>
          <a:stretch/>
        </p:blipFill>
        <p:spPr>
          <a:xfrm>
            <a:off x="172032" y="4495628"/>
            <a:ext cx="1583364" cy="9724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7E192B-262A-8AE3-32FB-7BB5C1805F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805" t="91252" r="24379" b="673"/>
          <a:stretch/>
        </p:blipFill>
        <p:spPr>
          <a:xfrm>
            <a:off x="172032" y="3387629"/>
            <a:ext cx="1583363" cy="9219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CB09F10-08EA-56F9-A679-7D487C69AA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027" t="90688" r="40173" b="6827"/>
          <a:stretch/>
        </p:blipFill>
        <p:spPr>
          <a:xfrm>
            <a:off x="6442019" y="6105114"/>
            <a:ext cx="1351649" cy="277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525EB0-B51F-A03F-C39C-EF5D1B33C3E5}"/>
                  </a:ext>
                </a:extLst>
              </p:cNvPr>
              <p:cNvSpPr txBox="1"/>
              <p:nvPr/>
            </p:nvSpPr>
            <p:spPr>
              <a:xfrm>
                <a:off x="9451743" y="1596353"/>
                <a:ext cx="167149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0000"/>
                    </a:solidFill>
                  </a:rPr>
                  <a:t>Storm </a:t>
                </a:r>
                <a:r>
                  <a:rPr lang="en-US" sz="1500" dirty="0" err="1">
                    <a:solidFill>
                      <a:srgbClr val="000000"/>
                    </a:solidFill>
                  </a:rPr>
                  <a:t>Bz</a:t>
                </a:r>
                <a:r>
                  <a:rPr lang="en-US" sz="15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5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525EB0-B51F-A03F-C39C-EF5D1B33C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743" y="1596353"/>
                <a:ext cx="1671496" cy="323165"/>
              </a:xfrm>
              <a:prstGeom prst="rect">
                <a:avLst/>
              </a:prstGeom>
              <a:blipFill>
                <a:blip r:embed="rId8"/>
                <a:stretch>
                  <a:fillRect l="-1504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46FCC3-0470-03E6-C899-CFDD2FF19E4E}"/>
                  </a:ext>
                </a:extLst>
              </p:cNvPr>
              <p:cNvSpPr txBox="1"/>
              <p:nvPr/>
            </p:nvSpPr>
            <p:spPr>
              <a:xfrm>
                <a:off x="6720729" y="1596353"/>
                <a:ext cx="16714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000000"/>
                    </a:solidFill>
                  </a:rPr>
                  <a:t>Main </a:t>
                </a:r>
                <a:r>
                  <a:rPr lang="en-US" sz="1600" dirty="0" err="1">
                    <a:solidFill>
                      <a:srgbClr val="000000"/>
                    </a:solidFill>
                  </a:rPr>
                  <a:t>V⊥x</a:t>
                </a:r>
                <a:r>
                  <a:rPr lang="en-US" sz="15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5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46FCC3-0470-03E6-C899-CFDD2FF19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729" y="1596353"/>
                <a:ext cx="1671496" cy="338554"/>
              </a:xfrm>
              <a:prstGeom prst="rect">
                <a:avLst/>
              </a:prstGeom>
              <a:blipFill>
                <a:blip r:embed="rId9"/>
                <a:stretch>
                  <a:fillRect l="-752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FDD2AC2-055C-1E43-5CFB-377E27EBFF15}"/>
              </a:ext>
            </a:extLst>
          </p:cNvPr>
          <p:cNvSpPr txBox="1"/>
          <p:nvPr/>
        </p:nvSpPr>
        <p:spPr>
          <a:xfrm>
            <a:off x="0" y="6444650"/>
            <a:ext cx="1792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Raptis+ 2024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61617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E0ED26-F3FD-228D-710C-70E8B9481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3" y="1470836"/>
            <a:ext cx="11432902" cy="45395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Storm - Main Phase Behavior</a:t>
            </a:r>
            <a:endParaRPr lang="sv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EB895-854A-776F-8169-2DE46F31D762}"/>
              </a:ext>
            </a:extLst>
          </p:cNvPr>
          <p:cNvSpPr txBox="1"/>
          <p:nvPr/>
        </p:nvSpPr>
        <p:spPr>
          <a:xfrm>
            <a:off x="-120252" y="445995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Dawn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8ECBE-690C-3C93-D0B4-948197E46EE1}"/>
              </a:ext>
            </a:extLst>
          </p:cNvPr>
          <p:cNvSpPr txBox="1"/>
          <p:nvPr/>
        </p:nvSpPr>
        <p:spPr>
          <a:xfrm>
            <a:off x="-90168" y="251052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425D2-8EB5-881E-E109-0614D5CFF66B}"/>
              </a:ext>
            </a:extLst>
          </p:cNvPr>
          <p:cNvSpPr txBox="1"/>
          <p:nvPr/>
        </p:nvSpPr>
        <p:spPr>
          <a:xfrm>
            <a:off x="2609792" y="597050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BB7DA-2787-1FB3-19FA-21E42EB87529}"/>
              </a:ext>
            </a:extLst>
          </p:cNvPr>
          <p:cNvSpPr txBox="1"/>
          <p:nvPr/>
        </p:nvSpPr>
        <p:spPr>
          <a:xfrm>
            <a:off x="1026339" y="59757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6A9F37-E284-1DE1-264B-265D8FF55CE4}"/>
                  </a:ext>
                </a:extLst>
              </p:cNvPr>
              <p:cNvSpPr txBox="1"/>
              <p:nvPr/>
            </p:nvSpPr>
            <p:spPr>
              <a:xfrm>
                <a:off x="110660" y="608670"/>
                <a:ext cx="62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Ey</a:t>
                </a:r>
                <a:r>
                  <a:rPr lang="en-US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6A9F37-E284-1DE1-264B-265D8FF55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0" y="608670"/>
                <a:ext cx="625492" cy="369332"/>
              </a:xfrm>
              <a:prstGeom prst="rect">
                <a:avLst/>
              </a:prstGeom>
              <a:blipFill>
                <a:blip r:embed="rId6"/>
                <a:stretch>
                  <a:fillRect l="-7843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2810D0-6415-471C-F70A-9C9E219134BD}"/>
              </a:ext>
            </a:extLst>
          </p:cNvPr>
          <p:cNvCxnSpPr>
            <a:cxnSpLocks/>
            <a:stCxn id="11" idx="3"/>
            <a:endCxn id="36" idx="1"/>
          </p:cNvCxnSpPr>
          <p:nvPr/>
        </p:nvCxnSpPr>
        <p:spPr>
          <a:xfrm>
            <a:off x="736152" y="793336"/>
            <a:ext cx="1576924" cy="71878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48987E-3C9D-8009-1FF0-D2512B14CA5F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23406" y="978002"/>
            <a:ext cx="593025" cy="3775147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9B700E-779A-CF0F-CE34-4F5001F0EAEE}"/>
                  </a:ext>
                </a:extLst>
              </p:cNvPr>
              <p:cNvSpPr txBox="1"/>
              <p:nvPr/>
            </p:nvSpPr>
            <p:spPr>
              <a:xfrm>
                <a:off x="11468360" y="1168626"/>
                <a:ext cx="62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Bz</a:t>
                </a:r>
                <a:r>
                  <a:rPr lang="en-US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9B700E-779A-CF0F-CE34-4F5001F0E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360" y="1168626"/>
                <a:ext cx="625492" cy="369332"/>
              </a:xfrm>
              <a:prstGeom prst="rect">
                <a:avLst/>
              </a:prstGeom>
              <a:blipFill>
                <a:blip r:embed="rId7"/>
                <a:stretch>
                  <a:fillRect l="-5882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0D0E42-A4EB-D956-36C5-39EF254CAB39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0464262" y="1353292"/>
            <a:ext cx="1004098" cy="67750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E0D94B-CC9C-E248-F150-B996D9CCD64D}"/>
                  </a:ext>
                </a:extLst>
              </p:cNvPr>
              <p:cNvSpPr txBox="1"/>
              <p:nvPr/>
            </p:nvSpPr>
            <p:spPr>
              <a:xfrm>
                <a:off x="7588105" y="6110758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V⊥x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E0D94B-CC9C-E248-F150-B996D9CCD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105" y="6110758"/>
                <a:ext cx="777777" cy="369332"/>
              </a:xfrm>
              <a:prstGeom prst="rect">
                <a:avLst/>
              </a:prstGeom>
              <a:blipFill>
                <a:blip r:embed="rId8"/>
                <a:stretch>
                  <a:fillRect l="-645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C5D89F-7780-1112-35E7-783F202D2EC9}"/>
              </a:ext>
            </a:extLst>
          </p:cNvPr>
          <p:cNvCxnSpPr>
            <a:cxnSpLocks/>
          </p:cNvCxnSpPr>
          <p:nvPr/>
        </p:nvCxnSpPr>
        <p:spPr>
          <a:xfrm flipH="1" flipV="1">
            <a:off x="6639951" y="5489932"/>
            <a:ext cx="1479921" cy="67047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B79DCC-B074-A2FB-EF60-DA37776A30A0}"/>
                  </a:ext>
                </a:extLst>
              </p:cNvPr>
              <p:cNvSpPr txBox="1"/>
              <p:nvPr/>
            </p:nvSpPr>
            <p:spPr>
              <a:xfrm>
                <a:off x="5185473" y="1025368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0000"/>
                    </a:solidFill>
                  </a:rPr>
                  <a:t>V⊥x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3B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B79DCC-B074-A2FB-EF60-DA37776A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73" y="1025368"/>
                <a:ext cx="777777" cy="369332"/>
              </a:xfrm>
              <a:prstGeom prst="rect">
                <a:avLst/>
              </a:prstGeom>
              <a:blipFill>
                <a:blip r:embed="rId9"/>
                <a:stretch>
                  <a:fillRect l="-645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F54BF-C422-AAEA-1FC5-5FA0418A14BA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74362" y="1394700"/>
            <a:ext cx="343222" cy="1510732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21894AB-B438-9DEC-9F1B-AC93AACC5F34}"/>
              </a:ext>
            </a:extLst>
          </p:cNvPr>
          <p:cNvSpPr txBox="1"/>
          <p:nvPr/>
        </p:nvSpPr>
        <p:spPr>
          <a:xfrm>
            <a:off x="5843579" y="5126839"/>
            <a:ext cx="5934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Lucida Blackletter" pitchFamily="2" charset="77"/>
                <a:ea typeface="Palatino" pitchFamily="2" charset="77"/>
                <a:cs typeface="Apple Chancery" panose="03020702040506060504" pitchFamily="66" charset="-79"/>
              </a:rPr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18D4B4-1120-DD93-A13E-A2E08B8B4039}"/>
              </a:ext>
            </a:extLst>
          </p:cNvPr>
          <p:cNvSpPr txBox="1"/>
          <p:nvPr/>
        </p:nvSpPr>
        <p:spPr>
          <a:xfrm>
            <a:off x="10015719" y="1299431"/>
            <a:ext cx="5934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Lucida Blackletter" pitchFamily="2" charset="77"/>
                <a:ea typeface="Palatino" pitchFamily="2" charset="77"/>
                <a:cs typeface="Apple Chancery" panose="03020702040506060504" pitchFamily="66" charset="-79"/>
              </a:rPr>
              <a:t>(1)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E619E2-D443-E938-20B0-FBE8CE9FCA67}"/>
              </a:ext>
            </a:extLst>
          </p:cNvPr>
          <p:cNvSpPr txBox="1"/>
          <p:nvPr/>
        </p:nvSpPr>
        <p:spPr>
          <a:xfrm>
            <a:off x="2313076" y="1273593"/>
            <a:ext cx="5934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Lucida Blackletter" pitchFamily="2" charset="77"/>
                <a:ea typeface="Palatino" pitchFamily="2" charset="77"/>
                <a:cs typeface="Apple Chancery" panose="03020702040506060504" pitchFamily="66" charset="-79"/>
              </a:rPr>
              <a:t>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8A099-152A-8B86-AE93-8D30DB7A6079}"/>
              </a:ext>
            </a:extLst>
          </p:cNvPr>
          <p:cNvSpPr txBox="1"/>
          <p:nvPr/>
        </p:nvSpPr>
        <p:spPr>
          <a:xfrm>
            <a:off x="1955451" y="625867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</a:rPr>
              <a:t>Ey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1A400-7822-F93A-D59A-5621D4D7166C}"/>
              </a:ext>
            </a:extLst>
          </p:cNvPr>
          <p:cNvSpPr txBox="1"/>
          <p:nvPr/>
        </p:nvSpPr>
        <p:spPr>
          <a:xfrm>
            <a:off x="5776669" y="625867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</a:rPr>
              <a:t>V⊥x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0D1FE-72AF-198F-85D5-D4C4435F6D58}"/>
              </a:ext>
            </a:extLst>
          </p:cNvPr>
          <p:cNvSpPr txBox="1"/>
          <p:nvPr/>
        </p:nvSpPr>
        <p:spPr>
          <a:xfrm>
            <a:off x="9815616" y="625867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</a:rPr>
              <a:t>Bz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D9F51E-A74A-5E27-B6B5-0749096E394C}"/>
              </a:ext>
            </a:extLst>
          </p:cNvPr>
          <p:cNvSpPr/>
          <p:nvPr/>
        </p:nvSpPr>
        <p:spPr>
          <a:xfrm>
            <a:off x="1659898" y="1713528"/>
            <a:ext cx="1901449" cy="196332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4A6AE-E705-6DD8-1C2A-275784E693CA}"/>
              </a:ext>
            </a:extLst>
          </p:cNvPr>
          <p:cNvSpPr/>
          <p:nvPr/>
        </p:nvSpPr>
        <p:spPr>
          <a:xfrm>
            <a:off x="1016431" y="4638409"/>
            <a:ext cx="2544916" cy="9654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046E24-5C24-8488-47B6-B1249AEFFCE5}"/>
              </a:ext>
            </a:extLst>
          </p:cNvPr>
          <p:cNvSpPr/>
          <p:nvPr/>
        </p:nvSpPr>
        <p:spPr>
          <a:xfrm>
            <a:off x="9365265" y="1725904"/>
            <a:ext cx="1901449" cy="19509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02A41D-498F-5345-DBCE-DA882B86CF99}"/>
              </a:ext>
            </a:extLst>
          </p:cNvPr>
          <p:cNvSpPr/>
          <p:nvPr/>
        </p:nvSpPr>
        <p:spPr>
          <a:xfrm>
            <a:off x="4875502" y="4638410"/>
            <a:ext cx="2529587" cy="9654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32959D-C3EA-0463-804B-5ED606BA7307}"/>
              </a:ext>
            </a:extLst>
          </p:cNvPr>
          <p:cNvSpPr txBox="1"/>
          <p:nvPr/>
        </p:nvSpPr>
        <p:spPr>
          <a:xfrm>
            <a:off x="2036074" y="5177033"/>
            <a:ext cx="5934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Lucida Blackletter" pitchFamily="2" charset="77"/>
                <a:ea typeface="Palatino" pitchFamily="2" charset="77"/>
                <a:cs typeface="Apple Chancery" panose="03020702040506060504" pitchFamily="66" charset="-79"/>
              </a:rPr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96ECBC-B314-9305-A497-465373B3FC9B}"/>
              </a:ext>
            </a:extLst>
          </p:cNvPr>
          <p:cNvSpPr txBox="1"/>
          <p:nvPr/>
        </p:nvSpPr>
        <p:spPr>
          <a:xfrm>
            <a:off x="0" y="6444650"/>
            <a:ext cx="1792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Raptis+ 2024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93024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116402"/>
            <a:ext cx="11041200" cy="742924"/>
          </a:xfrm>
        </p:spPr>
        <p:txBody>
          <a:bodyPr/>
          <a:lstStyle/>
          <a:p>
            <a:pPr algn="ctr"/>
            <a:r>
              <a:rPr lang="en-US" dirty="0"/>
              <a:t>Discussion &amp; Conclusion</a:t>
            </a:r>
            <a:endParaRPr lang="sv-S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3750A-7D8D-5D4B-86D9-FFD322314008}"/>
              </a:ext>
            </a:extLst>
          </p:cNvPr>
          <p:cNvSpPr txBox="1"/>
          <p:nvPr/>
        </p:nvSpPr>
        <p:spPr>
          <a:xfrm>
            <a:off x="0" y="6333066"/>
            <a:ext cx="7347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Supported by NASA DRIVE Science Center for </a:t>
            </a:r>
            <a:r>
              <a:rPr lang="en-US" sz="1400" b="0" i="0" u="none" strike="noStrike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Geospace</a:t>
            </a:r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Storms (CGS) - 80NSSC22M0163</a:t>
            </a:r>
            <a:endParaRPr lang="en-US" sz="1400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BF083-F405-7CB0-68E2-6463335FCC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5975" y="46165"/>
            <a:ext cx="3406025" cy="56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9ADFE1-7786-8AAF-C0C7-4CD50DE54656}"/>
              </a:ext>
            </a:extLst>
          </p:cNvPr>
          <p:cNvSpPr txBox="1"/>
          <p:nvPr/>
        </p:nvSpPr>
        <p:spPr>
          <a:xfrm>
            <a:off x="3937000" y="789089"/>
            <a:ext cx="431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0000"/>
                </a:solidFill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EBEC6-2EE7-C8F5-DBE1-FABFAE46083D}"/>
              </a:ext>
            </a:extLst>
          </p:cNvPr>
          <p:cNvSpPr txBox="1"/>
          <p:nvPr/>
        </p:nvSpPr>
        <p:spPr>
          <a:xfrm>
            <a:off x="3937000" y="3838076"/>
            <a:ext cx="431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0000"/>
                </a:solidFill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F9394-7F09-06A0-FB9C-EC679866679C}"/>
              </a:ext>
            </a:extLst>
          </p:cNvPr>
          <p:cNvSpPr txBox="1"/>
          <p:nvPr/>
        </p:nvSpPr>
        <p:spPr>
          <a:xfrm>
            <a:off x="575400" y="1252753"/>
            <a:ext cx="110411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During storm times: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</a:rPr>
              <a:t>Plasmasheet</a:t>
            </a:r>
            <a:r>
              <a:rPr lang="en-US" b="1" dirty="0">
                <a:solidFill>
                  <a:srgbClr val="000000"/>
                </a:solidFill>
              </a:rPr>
              <a:t> during storm times has elevated Ey</a:t>
            </a:r>
            <a:r>
              <a:rPr lang="en-US" dirty="0">
                <a:solidFill>
                  <a:srgbClr val="000000"/>
                </a:solidFill>
              </a:rPr>
              <a:t> associated with </a:t>
            </a:r>
            <a:r>
              <a:rPr lang="en-US" b="1" dirty="0">
                <a:solidFill>
                  <a:srgbClr val="000000"/>
                </a:solidFill>
              </a:rPr>
              <a:t>increased </a:t>
            </a:r>
            <a:r>
              <a:rPr lang="en-US" b="1" dirty="0" err="1">
                <a:solidFill>
                  <a:srgbClr val="000000"/>
                </a:solidFill>
              </a:rPr>
              <a:t>Bz</a:t>
            </a:r>
            <a:r>
              <a:rPr lang="en-US" dirty="0">
                <a:solidFill>
                  <a:srgbClr val="000000"/>
                </a:solidFill>
              </a:rPr>
              <a:t>, and </a:t>
            </a:r>
            <a:r>
              <a:rPr lang="en-US" b="1" dirty="0">
                <a:solidFill>
                  <a:srgbClr val="000000"/>
                </a:solidFill>
              </a:rPr>
              <a:t>limited enhancement of </a:t>
            </a:r>
            <a:r>
              <a:rPr lang="en-US" dirty="0" err="1">
                <a:solidFill>
                  <a:srgbClr val="000000"/>
                </a:solidFill>
              </a:rPr>
              <a:t>V⊥x</a:t>
            </a:r>
            <a:r>
              <a:rPr lang="en-US" dirty="0">
                <a:solidFill>
                  <a:srgbClr val="000000"/>
                </a:solidFill>
              </a:rPr>
              <a:t> throughout the whole magnetotail.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</a:rPr>
              <a:t>During Storm times: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</a:rPr>
              <a:t>Dusk observations showing more dipolar magnetic fields</a:t>
            </a:r>
            <a:endParaRPr lang="en-US" dirty="0">
              <a:solidFill>
                <a:srgbClr val="00000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</a:rPr>
              <a:t>Dawn</a:t>
            </a:r>
            <a:r>
              <a:rPr lang="en-US" dirty="0">
                <a:solidFill>
                  <a:srgbClr val="000000"/>
                </a:solidFill>
              </a:rPr>
              <a:t> are associated to </a:t>
            </a:r>
            <a:r>
              <a:rPr lang="en-US" b="1" dirty="0">
                <a:solidFill>
                  <a:srgbClr val="000000"/>
                </a:solidFill>
              </a:rPr>
              <a:t>relatively faster flows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78080-DBAE-E2BC-6BB4-7D5699041F56}"/>
              </a:ext>
            </a:extLst>
          </p:cNvPr>
          <p:cNvSpPr txBox="1"/>
          <p:nvPr/>
        </p:nvSpPr>
        <p:spPr>
          <a:xfrm>
            <a:off x="575400" y="4346907"/>
            <a:ext cx="1006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Evaluate mass and energy flux transport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Create similar datasets and evaluate THEMIS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Quantify contribution of mesoscale transient phenomena across different missions</a:t>
            </a:r>
          </a:p>
        </p:txBody>
      </p:sp>
    </p:spTree>
    <p:extLst>
      <p:ext uri="{BB962C8B-B14F-4D97-AF65-F5344CB8AC3E}">
        <p14:creationId xmlns:p14="http://schemas.microsoft.com/office/powerpoint/2010/main" val="128655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FC61E-A393-9B7C-9507-C642B4E2E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59B8D2-A4AC-7619-5D1E-96F0C6F30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85800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325207053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5" ma:contentTypeDescription="Skapa ett nytt dokument." ma:contentTypeScope="" ma:versionID="975073b9cecf71b6bc8c14a7c33e31db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0cdfbe7b44d734305c4ef3f71cda5902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B3048F-AB18-4F93-A27A-DBB845175962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6707e3d7-8225-4321-a0ab-c333d198a7fc"/>
    <ds:schemaRef ds:uri="977cb6ed-b1a4-473b-8ba2-0f8e0a4901f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CBB746-F6CA-42D5-AFDD-F49C58B427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8B54EE-C366-449D-9972-DF83693BE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529</Words>
  <Application>Microsoft Macintosh PowerPoint</Application>
  <PresentationFormat>Widescreen</PresentationFormat>
  <Paragraphs>117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Garamond</vt:lpstr>
      <vt:lpstr>Lucida Blackletter</vt:lpstr>
      <vt:lpstr>Wingdings</vt:lpstr>
      <vt:lpstr>KU Leuven</vt:lpstr>
      <vt:lpstr>Plasma Sheet Magnetic Flux Transport During Geomagnetic Storms</vt:lpstr>
      <vt:lpstr>General Context - Motivation</vt:lpstr>
      <vt:lpstr>Storm phases classification</vt:lpstr>
      <vt:lpstr>Plasmasheet Coverage per mission</vt:lpstr>
      <vt:lpstr>Plasma Sheet Convection – Geotail</vt:lpstr>
      <vt:lpstr>Plasma Sheet Convection – MMS</vt:lpstr>
      <vt:lpstr>Storm - Main Phase Behavior</vt:lpstr>
      <vt:lpstr>Discussion &amp; Conclusion</vt:lpstr>
      <vt:lpstr>PowerPoint Presentation</vt:lpstr>
      <vt:lpstr>Future work: Connecting storms to SC coverage &amp; to transients</vt:lpstr>
      <vt:lpstr>Dusk – Dawn Asymmetry Velocity</vt:lpstr>
      <vt:lpstr>Can we use VxBy as a proxy of Ey?</vt:lpstr>
      <vt:lpstr>Spatial distribution - Ey</vt:lpstr>
      <vt:lpstr>Spatial distribution - V⊥x </vt:lpstr>
      <vt:lpstr>Spatial distribution - Bz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2025-01-30T13:07:15Z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